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notesMasterIdLst>
    <p:notesMasterId r:id="rId16"/>
  </p:notesMasterIdLst>
  <p:sldIdLst>
    <p:sldId id="288" r:id="rId5"/>
    <p:sldId id="283" r:id="rId6"/>
    <p:sldId id="264" r:id="rId7"/>
    <p:sldId id="265" r:id="rId8"/>
    <p:sldId id="282" r:id="rId9"/>
    <p:sldId id="273" r:id="rId10"/>
    <p:sldId id="266" r:id="rId11"/>
    <p:sldId id="285" r:id="rId12"/>
    <p:sldId id="290" r:id="rId13"/>
    <p:sldId id="287" r:id="rId14"/>
    <p:sldId id="289" r:id="rId15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FE64"/>
    <a:srgbClr val="B8B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0"/>
    <p:restoredTop sz="94665"/>
  </p:normalViewPr>
  <p:slideViewPr>
    <p:cSldViewPr snapToGrid="0">
      <p:cViewPr varScale="1">
        <p:scale>
          <a:sx n="53" d="100"/>
          <a:sy n="53" d="100"/>
        </p:scale>
        <p:origin x="1116" y="96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03514-4C57-8242-B99C-282B9D9941C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785F0-A395-2046-B927-961D280882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86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headphones and writing on a notebook&#10;&#10;Description automatically generated">
            <a:extLst>
              <a:ext uri="{FF2B5EF4-FFF2-40B4-BE49-F238E27FC236}">
                <a16:creationId xmlns:a16="http://schemas.microsoft.com/office/drawing/2014/main" id="{E18B11F9-AF54-290D-BEE3-71D8D26CF0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20318" y="0"/>
            <a:ext cx="20562095" cy="1371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4F1D63-9923-B4FE-19ED-C50C6206F2E7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92CCEE9-2403-5D61-6B8E-234395FB8942}"/>
              </a:ext>
            </a:extLst>
          </p:cNvPr>
          <p:cNvSpPr/>
          <p:nvPr userDrawn="1"/>
        </p:nvSpPr>
        <p:spPr>
          <a:xfrm>
            <a:off x="0" y="2336799"/>
            <a:ext cx="13682133" cy="7528033"/>
          </a:xfrm>
          <a:prstGeom prst="roundRect">
            <a:avLst>
              <a:gd name="adj" fmla="val 4608"/>
            </a:avLst>
          </a:prstGeom>
          <a:solidFill>
            <a:srgbClr val="0147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1475999" rIns="720000" bIns="720000" rtlCol="0" anchor="ctr"/>
          <a:lstStyle/>
          <a:p>
            <a:pPr>
              <a:spcAft>
                <a:spcPts val="4800"/>
              </a:spcAft>
            </a:pPr>
            <a:r>
              <a:rPr lang="en-US" sz="12500" dirty="0">
                <a:solidFill>
                  <a:schemeClr val="bg1"/>
                </a:solidFill>
                <a:latin typeface="Helvetica Light" panose="020B0403020202020204" pitchFamily="34" charset="0"/>
              </a:rPr>
              <a:t>Lorem ipsum Ut </a:t>
            </a:r>
            <a:r>
              <a:rPr lang="en-US" sz="12500" dirty="0" err="1">
                <a:solidFill>
                  <a:schemeClr val="bg1"/>
                </a:solidFill>
                <a:latin typeface="Helvetica Light" panose="020B0403020202020204" pitchFamily="34" charset="0"/>
              </a:rPr>
              <a:t>enim</a:t>
            </a:r>
            <a:r>
              <a:rPr lang="en-US" sz="12500" dirty="0">
                <a:solidFill>
                  <a:schemeClr val="bg1"/>
                </a:solidFill>
                <a:latin typeface="Helvetica Light" panose="020B0403020202020204" pitchFamily="34" charset="0"/>
              </a:rPr>
              <a:t> ad minim</a:t>
            </a:r>
          </a:p>
          <a:p>
            <a:pPr>
              <a:spcAft>
                <a:spcPts val="4800"/>
              </a:spcAft>
            </a:pPr>
            <a:r>
              <a:rPr lang="en-GB" sz="7500" dirty="0" err="1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Officaectis</a:t>
            </a:r>
            <a:r>
              <a:rPr lang="en-GB" sz="75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75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endae</a:t>
            </a:r>
            <a:r>
              <a:rPr lang="en-GB" sz="75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volore</a:t>
            </a:r>
            <a:endParaRPr lang="en-GB" sz="7500" dirty="0">
              <a:solidFill>
                <a:schemeClr val="bg1"/>
              </a:solidFill>
              <a:latin typeface="Helvetica Light" panose="020B0403020202020204" pitchFamily="34" charset="0"/>
            </a:endParaRPr>
          </a:p>
          <a:p>
            <a:pPr>
              <a:spcAft>
                <a:spcPts val="4800"/>
              </a:spcAft>
            </a:pPr>
            <a:r>
              <a:rPr lang="en-GB" sz="3000" dirty="0">
                <a:solidFill>
                  <a:schemeClr val="bg1"/>
                </a:solidFill>
                <a:effectLst/>
                <a:latin typeface="Helvetica Light" panose="020B0403020202020204" pitchFamily="34" charset="0"/>
              </a:rPr>
              <a:t>Presentation by John Doe</a:t>
            </a:r>
            <a:endParaRPr lang="en-US" sz="3000" dirty="0"/>
          </a:p>
          <a:p>
            <a:pPr algn="ctr"/>
            <a:endParaRPr lang="en-US" dirty="0"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D2F3BDFA-9D68-8F33-44B5-A687CADBD1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5475" y="10388600"/>
            <a:ext cx="14699097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09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C4F1D63-9923-B4FE-19ED-C50C6206F2E7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17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297BC0-FA82-7CFC-B20F-01146A565ECF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7274A5-E2F4-EB9D-F2AC-CA9168993214}"/>
              </a:ext>
            </a:extLst>
          </p:cNvPr>
          <p:cNvSpPr/>
          <p:nvPr userDrawn="1"/>
        </p:nvSpPr>
        <p:spPr>
          <a:xfrm>
            <a:off x="0" y="2336799"/>
            <a:ext cx="13682133" cy="7528033"/>
          </a:xfrm>
          <a:prstGeom prst="roundRect">
            <a:avLst>
              <a:gd name="adj" fmla="val 4608"/>
            </a:avLst>
          </a:prstGeom>
          <a:solidFill>
            <a:srgbClr val="CDFE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1475999" rIns="720000" bIns="720000" rtlCol="0" anchor="ctr"/>
          <a:lstStyle/>
          <a:p>
            <a:pPr>
              <a:spcAft>
                <a:spcPts val="4800"/>
              </a:spcAft>
            </a:pPr>
            <a:r>
              <a:rPr lang="en-US" sz="12500" dirty="0">
                <a:solidFill>
                  <a:srgbClr val="014757"/>
                </a:solidFill>
                <a:latin typeface="Helvetica Light" panose="020B0403020202020204" pitchFamily="34" charset="0"/>
              </a:rPr>
              <a:t>Lorem ipsum Ut </a:t>
            </a:r>
            <a:r>
              <a:rPr lang="en-US" sz="12500" dirty="0" err="1">
                <a:solidFill>
                  <a:srgbClr val="014757"/>
                </a:solidFill>
                <a:latin typeface="Helvetica Light" panose="020B0403020202020204" pitchFamily="34" charset="0"/>
              </a:rPr>
              <a:t>enim</a:t>
            </a:r>
            <a:r>
              <a:rPr lang="en-US" sz="12500" dirty="0">
                <a:solidFill>
                  <a:srgbClr val="014757"/>
                </a:solidFill>
                <a:latin typeface="Helvetica Light" panose="020B0403020202020204" pitchFamily="34" charset="0"/>
              </a:rPr>
              <a:t> ad minim</a:t>
            </a:r>
          </a:p>
          <a:p>
            <a:pPr>
              <a:spcAft>
                <a:spcPts val="4800"/>
              </a:spcAft>
            </a:pP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Officaectis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endae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endParaRPr lang="en-GB" sz="7500" dirty="0">
              <a:solidFill>
                <a:srgbClr val="014757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30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297BC0-FA82-7CFC-B20F-01146A565ECF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27274A5-E2F4-EB9D-F2AC-CA9168993214}"/>
              </a:ext>
            </a:extLst>
          </p:cNvPr>
          <p:cNvSpPr/>
          <p:nvPr userDrawn="1"/>
        </p:nvSpPr>
        <p:spPr>
          <a:xfrm>
            <a:off x="0" y="2336799"/>
            <a:ext cx="13682133" cy="7528033"/>
          </a:xfrm>
          <a:prstGeom prst="roundRect">
            <a:avLst>
              <a:gd name="adj" fmla="val 4608"/>
            </a:avLst>
          </a:prstGeom>
          <a:solidFill>
            <a:srgbClr val="CDFE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1475999" rIns="720000" bIns="720000" rtlCol="0" anchor="ctr"/>
          <a:lstStyle/>
          <a:p>
            <a:pPr>
              <a:spcAft>
                <a:spcPts val="4800"/>
              </a:spcAft>
            </a:pPr>
            <a:endParaRPr lang="en-GB" sz="7500" dirty="0">
              <a:solidFill>
                <a:srgbClr val="014757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49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4BA27B-4E01-74F3-08A8-E29587CA8986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8DEB028-729F-9080-8378-DB54674AD27D}"/>
              </a:ext>
            </a:extLst>
          </p:cNvPr>
          <p:cNvSpPr/>
          <p:nvPr userDrawn="1"/>
        </p:nvSpPr>
        <p:spPr>
          <a:xfrm>
            <a:off x="0" y="2336799"/>
            <a:ext cx="13682133" cy="7528033"/>
          </a:xfrm>
          <a:prstGeom prst="roundRect">
            <a:avLst>
              <a:gd name="adj" fmla="val 4608"/>
            </a:avLst>
          </a:prstGeom>
          <a:solidFill>
            <a:srgbClr val="B8BC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1475999" rIns="720000" bIns="720000" rtlCol="0" anchor="ctr"/>
          <a:lstStyle/>
          <a:p>
            <a:pPr>
              <a:spcAft>
                <a:spcPts val="4800"/>
              </a:spcAft>
            </a:pPr>
            <a:r>
              <a:rPr lang="en-US" sz="12500" dirty="0">
                <a:solidFill>
                  <a:srgbClr val="014757"/>
                </a:solidFill>
                <a:latin typeface="Helvetica Light" panose="020B0403020202020204" pitchFamily="34" charset="0"/>
              </a:rPr>
              <a:t>Lorem ipsum Ut </a:t>
            </a:r>
            <a:r>
              <a:rPr lang="en-US" sz="12500" dirty="0" err="1">
                <a:solidFill>
                  <a:srgbClr val="014757"/>
                </a:solidFill>
                <a:latin typeface="Helvetica Light" panose="020B0403020202020204" pitchFamily="34" charset="0"/>
              </a:rPr>
              <a:t>enim</a:t>
            </a:r>
            <a:r>
              <a:rPr lang="en-US" sz="12500" dirty="0">
                <a:solidFill>
                  <a:srgbClr val="014757"/>
                </a:solidFill>
                <a:latin typeface="Helvetica Light" panose="020B0403020202020204" pitchFamily="34" charset="0"/>
              </a:rPr>
              <a:t> ad minim</a:t>
            </a:r>
          </a:p>
          <a:p>
            <a:pPr>
              <a:spcAft>
                <a:spcPts val="4800"/>
              </a:spcAft>
            </a:pP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Officaectis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endae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endParaRPr lang="en-GB" sz="7500" dirty="0">
              <a:solidFill>
                <a:srgbClr val="014757"/>
              </a:solidFill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765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84BA27B-4E01-74F3-08A8-E29587CA8986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284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Copy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00A48E-CE71-0B33-FAA1-D73A766909D6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65C9383-4378-6583-26FA-32966F08293A}"/>
              </a:ext>
            </a:extLst>
          </p:cNvPr>
          <p:cNvSpPr/>
          <p:nvPr userDrawn="1"/>
        </p:nvSpPr>
        <p:spPr>
          <a:xfrm>
            <a:off x="712787" y="5060761"/>
            <a:ext cx="11630810" cy="4802567"/>
          </a:xfrm>
          <a:prstGeom prst="roundRect">
            <a:avLst>
              <a:gd name="adj" fmla="val 4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>
              <a:spcAft>
                <a:spcPts val="2400"/>
              </a:spcAft>
            </a:pP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Otate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mos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si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acea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ditiorum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</a:p>
          <a:p>
            <a:pPr>
              <a:spcAft>
                <a:spcPts val="2400"/>
              </a:spcAft>
            </a:pPr>
            <a:r>
              <a:rPr lang="en-GB" sz="3200" dirty="0" err="1">
                <a:solidFill>
                  <a:srgbClr val="014757"/>
                </a:solidFill>
                <a:latin typeface="Helvetica Light" panose="020B0403020202020204" pitchFamily="34" charset="0"/>
              </a:rPr>
              <a:t>C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omnistotam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asimperum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untium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dentiust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id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liquod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quissust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evellabores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quiaturi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qui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recatis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,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exerae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nimin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et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lauditatenet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opti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verore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occusci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llupit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facculles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erit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,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tes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eatus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consequate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odita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el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maximolorro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moluptas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as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esed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nis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doloratem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cusa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volestium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sum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arum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consendel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id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modiam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sita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adipid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qui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niamus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explige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nihilis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ab is con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comnis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dio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44D357-6323-205C-FC2D-E208AA673ED3}"/>
              </a:ext>
            </a:extLst>
          </p:cNvPr>
          <p:cNvSpPr txBox="1"/>
          <p:nvPr userDrawn="1"/>
        </p:nvSpPr>
        <p:spPr>
          <a:xfrm>
            <a:off x="712786" y="3338451"/>
            <a:ext cx="12369230" cy="1517678"/>
          </a:xfrm>
          <a:prstGeom prst="rect">
            <a:avLst/>
          </a:prstGeom>
          <a:noFill/>
        </p:spPr>
        <p:txBody>
          <a:bodyPr wrap="square" lIns="180000" tIns="180000" rIns="180000" bIns="180000">
            <a:spAutoFit/>
          </a:bodyPr>
          <a:lstStyle/>
          <a:p>
            <a:pPr>
              <a:spcAft>
                <a:spcPts val="4800"/>
              </a:spcAft>
            </a:pP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Officaectis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endae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endParaRPr lang="en-GB" sz="7500" dirty="0">
              <a:solidFill>
                <a:srgbClr val="014757"/>
              </a:solidFill>
              <a:latin typeface="Helvetica Light" panose="020B040302020202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43CBB87-24BF-9DA1-1EB5-042E0F4BECC7}"/>
              </a:ext>
            </a:extLst>
          </p:cNvPr>
          <p:cNvSpPr/>
          <p:nvPr userDrawn="1"/>
        </p:nvSpPr>
        <p:spPr>
          <a:xfrm>
            <a:off x="15544800" y="791736"/>
            <a:ext cx="8124826" cy="12132527"/>
          </a:xfrm>
          <a:prstGeom prst="roundRect">
            <a:avLst>
              <a:gd name="adj" fmla="val 294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05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Copy Inf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0C45B1A-24D8-23EB-58D5-E88D88D57C66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AE7D701-D4E0-9F65-49C0-84CA3651EB5D}"/>
              </a:ext>
            </a:extLst>
          </p:cNvPr>
          <p:cNvSpPr/>
          <p:nvPr userDrawn="1"/>
        </p:nvSpPr>
        <p:spPr>
          <a:xfrm>
            <a:off x="712787" y="5060761"/>
            <a:ext cx="11630810" cy="4802567"/>
          </a:xfrm>
          <a:prstGeom prst="roundRect">
            <a:avLst>
              <a:gd name="adj" fmla="val 4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>
              <a:spcAft>
                <a:spcPts val="2400"/>
              </a:spcAft>
            </a:pP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Otate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mos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si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acea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ditiorum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</a:p>
          <a:p>
            <a:pPr>
              <a:spcAft>
                <a:spcPts val="2400"/>
              </a:spcAft>
            </a:pPr>
            <a:r>
              <a:rPr lang="en-GB" sz="3200" dirty="0" err="1">
                <a:solidFill>
                  <a:srgbClr val="014757"/>
                </a:solidFill>
                <a:latin typeface="Helvetica Light" panose="020B0403020202020204" pitchFamily="34" charset="0"/>
              </a:rPr>
              <a:t>C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omnistotam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asimperum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untium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dentiust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id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liquod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quissust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evellabores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quiaturi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qui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recatis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,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exerae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nimin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et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lauditatenet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opti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verore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occusci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llupit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facculles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erit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,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tes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eatus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consequate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odita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el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maximolorro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moluptas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as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esed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nis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doloratem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cusa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volestium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sum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arum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consendel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id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modiam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sita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adipid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qui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niamus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explige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nihilis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ab is con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comnis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dio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35243B-658D-109D-40D7-0850FBD75D76}"/>
              </a:ext>
            </a:extLst>
          </p:cNvPr>
          <p:cNvSpPr txBox="1"/>
          <p:nvPr userDrawn="1"/>
        </p:nvSpPr>
        <p:spPr>
          <a:xfrm>
            <a:off x="712786" y="3338451"/>
            <a:ext cx="12369230" cy="1517678"/>
          </a:xfrm>
          <a:prstGeom prst="rect">
            <a:avLst/>
          </a:prstGeom>
          <a:noFill/>
        </p:spPr>
        <p:txBody>
          <a:bodyPr wrap="square" lIns="180000" tIns="180000" rIns="180000" bIns="180000">
            <a:spAutoFit/>
          </a:bodyPr>
          <a:lstStyle/>
          <a:p>
            <a:pPr>
              <a:spcAft>
                <a:spcPts val="4800"/>
              </a:spcAft>
            </a:pP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Officaectis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endae</a:t>
            </a:r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7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endParaRPr lang="en-GB" sz="7500" dirty="0">
              <a:solidFill>
                <a:srgbClr val="014757"/>
              </a:solidFill>
              <a:latin typeface="Helvetica Light" panose="020B0403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0D63C7-2F9C-D923-8A71-F3C26B9CE36B}"/>
              </a:ext>
            </a:extLst>
          </p:cNvPr>
          <p:cNvSpPr txBox="1"/>
          <p:nvPr userDrawn="1"/>
        </p:nvSpPr>
        <p:spPr>
          <a:xfrm>
            <a:off x="14149137" y="5456958"/>
            <a:ext cx="5754881" cy="2120406"/>
          </a:xfrm>
          <a:prstGeom prst="roundRect">
            <a:avLst>
              <a:gd name="adj" fmla="val 9172"/>
            </a:avLst>
          </a:prstGeom>
          <a:solidFill>
            <a:srgbClr val="CDFE64"/>
          </a:solidFill>
        </p:spPr>
        <p:txBody>
          <a:bodyPr wrap="square" lIns="270000" tIns="270000" rIns="270000" bIns="270000">
            <a:spAutoFit/>
          </a:bodyPr>
          <a:lstStyle/>
          <a:p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Otate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si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acea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ditiorum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comnistotam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asimperum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untium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.</a:t>
            </a:r>
            <a:endParaRPr lang="en-US" sz="3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7F8D04-5486-F015-54BC-991CAB770F70}"/>
              </a:ext>
            </a:extLst>
          </p:cNvPr>
          <p:cNvSpPr txBox="1"/>
          <p:nvPr userDrawn="1"/>
        </p:nvSpPr>
        <p:spPr>
          <a:xfrm>
            <a:off x="19904018" y="3700572"/>
            <a:ext cx="2535080" cy="1765178"/>
          </a:xfrm>
          <a:prstGeom prst="roundRect">
            <a:avLst>
              <a:gd name="adj" fmla="val 6754"/>
            </a:avLst>
          </a:prstGeom>
          <a:solidFill>
            <a:srgbClr val="CDFE64"/>
          </a:solidFill>
        </p:spPr>
        <p:txBody>
          <a:bodyPr wrap="square" lIns="270000" tIns="270000" rIns="270000" bIns="270000">
            <a:spAutoFit/>
          </a:bodyPr>
          <a:lstStyle/>
          <a:p>
            <a:r>
              <a:rPr lang="en-GB" sz="7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81%</a:t>
            </a:r>
            <a:endParaRPr lang="en-US" sz="7500" dirty="0"/>
          </a:p>
        </p:txBody>
      </p:sp>
      <p:sp>
        <p:nvSpPr>
          <p:cNvPr id="26" name="Plaque 25">
            <a:extLst>
              <a:ext uri="{FF2B5EF4-FFF2-40B4-BE49-F238E27FC236}">
                <a16:creationId xmlns:a16="http://schemas.microsoft.com/office/drawing/2014/main" id="{00576801-1EE5-CDB6-5526-5D1BE377DD04}"/>
              </a:ext>
            </a:extLst>
          </p:cNvPr>
          <p:cNvSpPr/>
          <p:nvPr userDrawn="1"/>
        </p:nvSpPr>
        <p:spPr>
          <a:xfrm>
            <a:off x="19511236" y="5060761"/>
            <a:ext cx="788977" cy="801088"/>
          </a:xfrm>
          <a:prstGeom prst="plaque">
            <a:avLst>
              <a:gd name="adj" fmla="val 50000"/>
            </a:avLst>
          </a:prstGeom>
          <a:solidFill>
            <a:srgbClr val="CDFE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B649CCB-1FC6-7BCA-4B19-1AB12DD79A90}"/>
              </a:ext>
            </a:extLst>
          </p:cNvPr>
          <p:cNvGrpSpPr/>
          <p:nvPr userDrawn="1"/>
        </p:nvGrpSpPr>
        <p:grpSpPr>
          <a:xfrm>
            <a:off x="14149137" y="7746643"/>
            <a:ext cx="8289961" cy="3125927"/>
            <a:chOff x="15396082" y="7666433"/>
            <a:chExt cx="8289961" cy="312592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7F69DEF-5454-2FE8-B7B3-F14CC518FF67}"/>
                </a:ext>
              </a:extLst>
            </p:cNvPr>
            <p:cNvSpPr txBox="1"/>
            <p:nvPr userDrawn="1"/>
          </p:nvSpPr>
          <p:spPr>
            <a:xfrm>
              <a:off x="15396082" y="7666433"/>
              <a:ext cx="2556298" cy="1798049"/>
            </a:xfrm>
            <a:prstGeom prst="roundRect">
              <a:avLst>
                <a:gd name="adj" fmla="val 10112"/>
              </a:avLst>
            </a:prstGeom>
            <a:solidFill>
              <a:srgbClr val="B8BCEC"/>
            </a:solidFill>
          </p:spPr>
          <p:txBody>
            <a:bodyPr wrap="square" lIns="270000" tIns="270000" rIns="270000" bIns="270000">
              <a:spAutoFit/>
            </a:bodyPr>
            <a:lstStyle/>
            <a:p>
              <a:r>
                <a:rPr lang="en-GB" sz="7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81%</a:t>
              </a:r>
              <a:endParaRPr lang="en-US" sz="75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6127AC3-D471-C7C0-BC1F-430C7F157BE8}"/>
                </a:ext>
              </a:extLst>
            </p:cNvPr>
            <p:cNvSpPr txBox="1"/>
            <p:nvPr userDrawn="1"/>
          </p:nvSpPr>
          <p:spPr>
            <a:xfrm>
              <a:off x="18275309" y="7668530"/>
              <a:ext cx="5410734" cy="3123830"/>
            </a:xfrm>
            <a:prstGeom prst="roundRect">
              <a:avLst>
                <a:gd name="adj" fmla="val 6754"/>
              </a:avLst>
            </a:prstGeom>
            <a:solidFill>
              <a:srgbClr val="B8BCEC"/>
            </a:solidFill>
          </p:spPr>
          <p:txBody>
            <a:bodyPr wrap="square" lIns="270000" tIns="270000" rIns="270000" bIns="270000">
              <a:spAutoFit/>
            </a:bodyPr>
            <a:lstStyle/>
            <a:p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Otate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mos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si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acea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ditiorum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comnistotam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asimperum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ad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untium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volore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conse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dentiust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id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ut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aut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liquod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quissust</a:t>
              </a:r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32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ev</a:t>
              </a:r>
              <a:endParaRPr lang="en-US" sz="3200" dirty="0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E45AB0E-783E-9BE2-A72A-96F345DC0828}"/>
                </a:ext>
              </a:extLst>
            </p:cNvPr>
            <p:cNvGrpSpPr/>
            <p:nvPr userDrawn="1"/>
          </p:nvGrpSpPr>
          <p:grpSpPr>
            <a:xfrm>
              <a:off x="17779807" y="7897329"/>
              <a:ext cx="671164" cy="1261665"/>
              <a:chOff x="17779807" y="7897329"/>
              <a:chExt cx="671164" cy="1261665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9BF4DEA-C714-25A5-9EA8-BC7CCAFC46E9}"/>
                  </a:ext>
                </a:extLst>
              </p:cNvPr>
              <p:cNvSpPr/>
              <p:nvPr userDrawn="1"/>
            </p:nvSpPr>
            <p:spPr>
              <a:xfrm>
                <a:off x="17952379" y="8072549"/>
                <a:ext cx="342050" cy="917495"/>
              </a:xfrm>
              <a:prstGeom prst="rect">
                <a:avLst/>
              </a:prstGeom>
              <a:solidFill>
                <a:srgbClr val="B8BC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Plaque 36">
                <a:extLst>
                  <a:ext uri="{FF2B5EF4-FFF2-40B4-BE49-F238E27FC236}">
                    <a16:creationId xmlns:a16="http://schemas.microsoft.com/office/drawing/2014/main" id="{F3B098CE-96A6-4D30-B129-5513DEB3B155}"/>
                  </a:ext>
                </a:extLst>
              </p:cNvPr>
              <p:cNvSpPr/>
              <p:nvPr userDrawn="1"/>
            </p:nvSpPr>
            <p:spPr>
              <a:xfrm>
                <a:off x="17779807" y="7897329"/>
                <a:ext cx="345142" cy="350440"/>
              </a:xfrm>
              <a:prstGeom prst="plaque">
                <a:avLst>
                  <a:gd name="adj" fmla="val 50000"/>
                </a:avLst>
              </a:prstGeom>
              <a:solidFill>
                <a:srgbClr val="B8BC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Plaque 37">
                <a:extLst>
                  <a:ext uri="{FF2B5EF4-FFF2-40B4-BE49-F238E27FC236}">
                    <a16:creationId xmlns:a16="http://schemas.microsoft.com/office/drawing/2014/main" id="{45B5274F-2724-9A78-AC63-EEC6D778402B}"/>
                  </a:ext>
                </a:extLst>
              </p:cNvPr>
              <p:cNvSpPr/>
              <p:nvPr userDrawn="1"/>
            </p:nvSpPr>
            <p:spPr>
              <a:xfrm>
                <a:off x="18105829" y="7897329"/>
                <a:ext cx="345142" cy="350440"/>
              </a:xfrm>
              <a:prstGeom prst="plaque">
                <a:avLst>
                  <a:gd name="adj" fmla="val 50000"/>
                </a:avLst>
              </a:prstGeom>
              <a:solidFill>
                <a:srgbClr val="B8BC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Plaque 38">
                <a:extLst>
                  <a:ext uri="{FF2B5EF4-FFF2-40B4-BE49-F238E27FC236}">
                    <a16:creationId xmlns:a16="http://schemas.microsoft.com/office/drawing/2014/main" id="{082F621E-1DBE-9114-9147-8961F9429227}"/>
                  </a:ext>
                </a:extLst>
              </p:cNvPr>
              <p:cNvSpPr/>
              <p:nvPr userDrawn="1"/>
            </p:nvSpPr>
            <p:spPr>
              <a:xfrm>
                <a:off x="17779807" y="8808554"/>
                <a:ext cx="345142" cy="350440"/>
              </a:xfrm>
              <a:prstGeom prst="plaque">
                <a:avLst>
                  <a:gd name="adj" fmla="val 50000"/>
                </a:avLst>
              </a:prstGeom>
              <a:solidFill>
                <a:srgbClr val="B8BC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0" name="Plaque 39">
                <a:extLst>
                  <a:ext uri="{FF2B5EF4-FFF2-40B4-BE49-F238E27FC236}">
                    <a16:creationId xmlns:a16="http://schemas.microsoft.com/office/drawing/2014/main" id="{24E4365E-BC74-EBBE-C180-1F38D87BCB33}"/>
                  </a:ext>
                </a:extLst>
              </p:cNvPr>
              <p:cNvSpPr/>
              <p:nvPr userDrawn="1"/>
            </p:nvSpPr>
            <p:spPr>
              <a:xfrm>
                <a:off x="18102740" y="8808554"/>
                <a:ext cx="345142" cy="350440"/>
              </a:xfrm>
              <a:prstGeom prst="plaque">
                <a:avLst>
                  <a:gd name="adj" fmla="val 50000"/>
                </a:avLst>
              </a:prstGeom>
              <a:solidFill>
                <a:srgbClr val="B8BC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9B241CE2-7CAE-1924-8689-866A41B54BAE}"/>
              </a:ext>
            </a:extLst>
          </p:cNvPr>
          <p:cNvSpPr/>
          <p:nvPr userDrawn="1"/>
        </p:nvSpPr>
        <p:spPr>
          <a:xfrm>
            <a:off x="14149137" y="3700572"/>
            <a:ext cx="5571226" cy="1583623"/>
          </a:xfrm>
          <a:prstGeom prst="roundRect">
            <a:avLst>
              <a:gd name="adj" fmla="val 9753"/>
            </a:avLst>
          </a:prstGeom>
          <a:solidFill>
            <a:schemeClr val="bg1"/>
          </a:solidFill>
          <a:ln w="25400">
            <a:solidFill>
              <a:srgbClr val="B8BCEC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E06140F3-55C7-ECA2-7D18-A65D87AB4EA6}"/>
              </a:ext>
            </a:extLst>
          </p:cNvPr>
          <p:cNvSpPr/>
          <p:nvPr userDrawn="1"/>
        </p:nvSpPr>
        <p:spPr>
          <a:xfrm>
            <a:off x="20080900" y="5639752"/>
            <a:ext cx="2358198" cy="1937612"/>
          </a:xfrm>
          <a:prstGeom prst="roundRect">
            <a:avLst>
              <a:gd name="adj" fmla="val 9753"/>
            </a:avLst>
          </a:prstGeom>
          <a:solidFill>
            <a:schemeClr val="bg1"/>
          </a:solidFill>
          <a:ln w="25400">
            <a:solidFill>
              <a:srgbClr val="B8BCEC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C796F84A-3B14-3409-2DF5-FFEB064BC273}"/>
              </a:ext>
            </a:extLst>
          </p:cNvPr>
          <p:cNvSpPr/>
          <p:nvPr userDrawn="1"/>
        </p:nvSpPr>
        <p:spPr>
          <a:xfrm>
            <a:off x="14149136" y="9716371"/>
            <a:ext cx="2698191" cy="1156199"/>
          </a:xfrm>
          <a:prstGeom prst="roundRect">
            <a:avLst>
              <a:gd name="adj" fmla="val 9753"/>
            </a:avLst>
          </a:prstGeom>
          <a:solidFill>
            <a:schemeClr val="bg1"/>
          </a:solidFill>
          <a:ln w="25400">
            <a:solidFill>
              <a:srgbClr val="B8BCEC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2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Copy Inf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0C45B1A-24D8-23EB-58D5-E88D88D57C66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867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Copy Info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272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Copy Info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6224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Copy Infograp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228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Copy Image Call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A3A450E7-E8B6-6F18-BD0D-059E801744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446"/>
            <a:ext cx="24383213" cy="13715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4DBC14-786C-09A7-FD3A-1D2AE5ECDC9E}"/>
              </a:ext>
            </a:extLst>
          </p:cNvPr>
          <p:cNvPicPr/>
          <p:nvPr userDrawn="1"/>
        </p:nvPicPr>
        <p:blipFill>
          <a:blip r:embed="rId3"/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9355B5B8-3A35-A92F-5F8D-2E97FCB278AA}"/>
              </a:ext>
            </a:extLst>
          </p:cNvPr>
          <p:cNvSpPr/>
          <p:nvPr userDrawn="1"/>
        </p:nvSpPr>
        <p:spPr>
          <a:xfrm>
            <a:off x="9124096" y="2977961"/>
            <a:ext cx="11630810" cy="2286523"/>
          </a:xfrm>
          <a:prstGeom prst="roundRect">
            <a:avLst>
              <a:gd name="adj" fmla="val 4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>
              <a:spcAft>
                <a:spcPts val="2400"/>
              </a:spcAft>
            </a:pP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Otate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mos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si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acea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45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ditiorum</a:t>
            </a:r>
            <a:r>
              <a:rPr lang="en-GB" sz="45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</a:p>
          <a:p>
            <a:pPr>
              <a:spcAft>
                <a:spcPts val="2400"/>
              </a:spcAft>
            </a:pPr>
            <a:r>
              <a:rPr lang="en-GB" sz="3200" dirty="0" err="1">
                <a:solidFill>
                  <a:srgbClr val="014757"/>
                </a:solidFill>
                <a:latin typeface="Helvetica Light" panose="020B0403020202020204" pitchFamily="34" charset="0"/>
              </a:rPr>
              <a:t>C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omnistotam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asimperum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untium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dentiust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id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liquod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quissust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evellabores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quiaturi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qui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recati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.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B1B6D0B-9102-1C92-B0A0-44DB497CC6D4}"/>
              </a:ext>
            </a:extLst>
          </p:cNvPr>
          <p:cNvGrpSpPr/>
          <p:nvPr userDrawn="1"/>
        </p:nvGrpSpPr>
        <p:grpSpPr>
          <a:xfrm>
            <a:off x="9313765" y="5937376"/>
            <a:ext cx="11208388" cy="3080588"/>
            <a:chOff x="9482868" y="7596843"/>
            <a:chExt cx="11208388" cy="308058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4319F1D-1B0F-B4AF-A7E2-7FC8F97D2347}"/>
                </a:ext>
              </a:extLst>
            </p:cNvPr>
            <p:cNvSpPr txBox="1"/>
            <p:nvPr userDrawn="1"/>
          </p:nvSpPr>
          <p:spPr>
            <a:xfrm>
              <a:off x="9482868" y="7596843"/>
              <a:ext cx="11208388" cy="2004940"/>
            </a:xfrm>
            <a:prstGeom prst="roundRect">
              <a:avLst>
                <a:gd name="adj" fmla="val 11399"/>
              </a:avLst>
            </a:prstGeom>
            <a:solidFill>
              <a:srgbClr val="CDFE64"/>
            </a:solidFill>
          </p:spPr>
          <p:txBody>
            <a:bodyPr wrap="square" lIns="270000" tIns="270000" rIns="270000" bIns="270000">
              <a:spAutoFit/>
            </a:bodyPr>
            <a:lstStyle/>
            <a:p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“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Otate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mos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si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acea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ditiorum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comnistotam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asimperum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ad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untium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 </a:t>
              </a:r>
              <a:r>
                <a:rPr lang="en-GB" sz="4500" dirty="0" err="1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volore</a:t>
              </a:r>
              <a:r>
                <a:rPr lang="en-GB" sz="45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”</a:t>
              </a:r>
              <a:endParaRPr lang="en-US" sz="45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E1BAEF0-F22C-BFD0-1474-AC40ECF75F68}"/>
                </a:ext>
              </a:extLst>
            </p:cNvPr>
            <p:cNvSpPr txBox="1"/>
            <p:nvPr userDrawn="1"/>
          </p:nvSpPr>
          <p:spPr>
            <a:xfrm>
              <a:off x="17612056" y="9599571"/>
              <a:ext cx="3079200" cy="1077860"/>
            </a:xfrm>
            <a:prstGeom prst="roundRect">
              <a:avLst>
                <a:gd name="adj" fmla="val 18537"/>
              </a:avLst>
            </a:prstGeom>
            <a:solidFill>
              <a:srgbClr val="CDFE64"/>
            </a:solidFill>
          </p:spPr>
          <p:txBody>
            <a:bodyPr wrap="square" lIns="270000" tIns="270000" rIns="270000" bIns="270000">
              <a:spAutoFit/>
            </a:bodyPr>
            <a:lstStyle/>
            <a:p>
              <a:r>
                <a:rPr lang="en-GB" sz="3200" dirty="0">
                  <a:solidFill>
                    <a:srgbClr val="014757"/>
                  </a:solidFill>
                  <a:effectLst/>
                  <a:latin typeface="Helvetica Light" panose="020B0403020202020204" pitchFamily="34" charset="0"/>
                </a:rPr>
                <a:t>Lorem ipsum</a:t>
              </a:r>
              <a:endParaRPr lang="en-US" sz="3200" dirty="0"/>
            </a:p>
          </p:txBody>
        </p:sp>
        <p:sp>
          <p:nvSpPr>
            <p:cNvPr id="33" name="Plaque 32">
              <a:extLst>
                <a:ext uri="{FF2B5EF4-FFF2-40B4-BE49-F238E27FC236}">
                  <a16:creationId xmlns:a16="http://schemas.microsoft.com/office/drawing/2014/main" id="{D2C4D869-EE4C-97DC-8474-9271205F24E9}"/>
                </a:ext>
              </a:extLst>
            </p:cNvPr>
            <p:cNvSpPr/>
            <p:nvPr userDrawn="1"/>
          </p:nvSpPr>
          <p:spPr>
            <a:xfrm>
              <a:off x="17217567" y="9201239"/>
              <a:ext cx="788977" cy="801088"/>
            </a:xfrm>
            <a:prstGeom prst="plaque">
              <a:avLst>
                <a:gd name="adj" fmla="val 50000"/>
              </a:avLst>
            </a:prstGeom>
            <a:solidFill>
              <a:srgbClr val="CDFE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68AC819A-E5BD-B210-7170-7CC81060A4CD}"/>
              </a:ext>
            </a:extLst>
          </p:cNvPr>
          <p:cNvSpPr/>
          <p:nvPr userDrawn="1"/>
        </p:nvSpPr>
        <p:spPr>
          <a:xfrm>
            <a:off x="9124096" y="8615208"/>
            <a:ext cx="7924368" cy="1589950"/>
          </a:xfrm>
          <a:prstGeom prst="roundRect">
            <a:avLst>
              <a:gd name="adj" fmla="val 4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>
              <a:spcAft>
                <a:spcPts val="2400"/>
              </a:spcAft>
            </a:pPr>
            <a:r>
              <a:rPr lang="en-GB" sz="3200" dirty="0" err="1">
                <a:solidFill>
                  <a:srgbClr val="014757"/>
                </a:solidFill>
                <a:latin typeface="Helvetica Light" panose="020B0403020202020204" pitchFamily="34" charset="0"/>
              </a:rPr>
              <a:t>C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omnistotam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asimperum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ad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untium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volore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conse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dentiust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idut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aut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liquod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quissust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evellabores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quiaturi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 qui </a:t>
            </a:r>
            <a:r>
              <a:rPr lang="en-GB" sz="3200" dirty="0" err="1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recati</a:t>
            </a:r>
            <a:r>
              <a:rPr lang="en-GB" sz="3200" dirty="0">
                <a:solidFill>
                  <a:srgbClr val="014757"/>
                </a:solidFill>
                <a:effectLst/>
                <a:latin typeface="Helvetica Light" panose="020B0403020202020204" pitchFamily="34" charset="0"/>
              </a:rPr>
              <a:t>.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9F0149B-2A8D-C065-193D-8C1C0E8CB33A}"/>
              </a:ext>
            </a:extLst>
          </p:cNvPr>
          <p:cNvSpPr/>
          <p:nvPr userDrawn="1"/>
        </p:nvSpPr>
        <p:spPr>
          <a:xfrm>
            <a:off x="791714" y="794235"/>
            <a:ext cx="7730337" cy="10666087"/>
          </a:xfrm>
          <a:prstGeom prst="roundRect">
            <a:avLst>
              <a:gd name="adj" fmla="val 15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239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6BF7AC-1F04-A44A-B2FA-D176C026434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EA8CCD-7A77-9B4D-969B-F398DA3A7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16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8" r:id="rId2"/>
    <p:sldLayoutId id="2147483662" r:id="rId3"/>
    <p:sldLayoutId id="2147483669" r:id="rId4"/>
    <p:sldLayoutId id="2147483663" r:id="rId5"/>
    <p:sldLayoutId id="2147483670" r:id="rId6"/>
    <p:sldLayoutId id="2147483664" r:id="rId7"/>
    <p:sldLayoutId id="2147483665" r:id="rId8"/>
    <p:sldLayoutId id="2147483667" r:id="rId9"/>
    <p:sldLayoutId id="2147483671" r:id="rId10"/>
    <p:sldLayoutId id="2147483672" r:id="rId11"/>
    <p:sldLayoutId id="2147483673" r:id="rId12"/>
    <p:sldLayoutId id="2147483666" r:id="rId13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A1009-A39F-6A02-C7FB-256A9474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5ECA7AA-0E6B-83F3-6338-2F5298E7D6CA}"/>
              </a:ext>
            </a:extLst>
          </p:cNvPr>
          <p:cNvSpPr txBox="1"/>
          <p:nvPr/>
        </p:nvSpPr>
        <p:spPr>
          <a:xfrm>
            <a:off x="1484447" y="1495507"/>
            <a:ext cx="18551264" cy="424827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spcAft>
                <a:spcPts val="4800"/>
              </a:spcAft>
            </a:pPr>
            <a:r>
              <a:rPr lang="en-US" sz="9600" b="1" dirty="0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Talking About Neurodivergence: Sharing and Discussing Supports</a:t>
            </a:r>
            <a:endParaRPr lang="en-GB" sz="7500" dirty="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E4A2425-8F97-4C89-99C9-ED89F6028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5529" y="10285395"/>
            <a:ext cx="3198801" cy="3435076"/>
          </a:xfrm>
          <a:prstGeom prst="rect">
            <a:avLst/>
          </a:prstGeom>
        </p:spPr>
      </p:pic>
      <p:pic>
        <p:nvPicPr>
          <p:cNvPr id="2" name="Picture 1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00656723-89EC-9F60-893D-AF005764A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552" y="9434380"/>
            <a:ext cx="6062309" cy="854552"/>
          </a:xfrm>
          <a:prstGeom prst="rect">
            <a:avLst/>
          </a:prstGeom>
        </p:spPr>
      </p:pic>
      <p:pic>
        <p:nvPicPr>
          <p:cNvPr id="4" name="Picture 3" descr="A purple and grey triangle with white text&#10;&#10;AI-generated content may be incorrect.">
            <a:extLst>
              <a:ext uri="{FF2B5EF4-FFF2-40B4-BE49-F238E27FC236}">
                <a16:creationId xmlns:a16="http://schemas.microsoft.com/office/drawing/2014/main" id="{281033A6-232A-B61A-218A-6DE9A500E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02" y="7853559"/>
            <a:ext cx="2337407" cy="1348612"/>
          </a:xfrm>
          <a:prstGeom prst="rect">
            <a:avLst/>
          </a:prstGeom>
        </p:spPr>
      </p:pic>
      <p:pic>
        <p:nvPicPr>
          <p:cNvPr id="5" name="Picture 4" descr="A grey rectangular sign with white text&#10;&#10;AI-generated content may be incorrect.">
            <a:extLst>
              <a:ext uri="{FF2B5EF4-FFF2-40B4-BE49-F238E27FC236}">
                <a16:creationId xmlns:a16="http://schemas.microsoft.com/office/drawing/2014/main" id="{1538CD64-70DC-BBC0-04C0-81CCCA96C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851" y="10567776"/>
            <a:ext cx="6510136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118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BC9907-5C47-252D-5802-9B8C37C1B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E75E8C9-60F7-56DA-07DE-8FFC733EAA04}"/>
              </a:ext>
            </a:extLst>
          </p:cNvPr>
          <p:cNvSpPr txBox="1"/>
          <p:nvPr/>
        </p:nvSpPr>
        <p:spPr>
          <a:xfrm>
            <a:off x="736221" y="551136"/>
            <a:ext cx="4941563" cy="1717733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8800" b="1" u="sng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WHY</a:t>
            </a:r>
            <a:endParaRPr lang="en-US" sz="8800" b="1" u="sng">
              <a:solidFill>
                <a:schemeClr val="bg1"/>
              </a:solidFill>
              <a:latin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C57CA4-9A53-85F6-7A90-7B6F586396C0}"/>
              </a:ext>
            </a:extLst>
          </p:cNvPr>
          <p:cNvSpPr txBox="1"/>
          <p:nvPr/>
        </p:nvSpPr>
        <p:spPr>
          <a:xfrm>
            <a:off x="736221" y="2576613"/>
            <a:ext cx="4941563" cy="1717733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8800" b="1" u="sng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WHAT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F4C356-3E76-5F69-3393-540D800DDA9C}"/>
              </a:ext>
            </a:extLst>
          </p:cNvPr>
          <p:cNvSpPr txBox="1"/>
          <p:nvPr/>
        </p:nvSpPr>
        <p:spPr>
          <a:xfrm>
            <a:off x="736221" y="4469993"/>
            <a:ext cx="4941563" cy="1717733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8800" b="1" u="sng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WHO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BE1B9B-FE09-14D0-5103-D3D2433C0F4A}"/>
              </a:ext>
            </a:extLst>
          </p:cNvPr>
          <p:cNvSpPr txBox="1"/>
          <p:nvPr/>
        </p:nvSpPr>
        <p:spPr>
          <a:xfrm>
            <a:off x="736221" y="6187245"/>
            <a:ext cx="4941563" cy="1717733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8800" b="1" u="sng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WHEN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A9D6C3-F71A-F758-4D82-AFCDFDD2D8E5}"/>
              </a:ext>
            </a:extLst>
          </p:cNvPr>
          <p:cNvSpPr txBox="1"/>
          <p:nvPr/>
        </p:nvSpPr>
        <p:spPr>
          <a:xfrm>
            <a:off x="736221" y="8080625"/>
            <a:ext cx="4941563" cy="3071949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8800" b="1" u="sng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HOW</a:t>
            </a:r>
            <a:r>
              <a:rPr lang="en-US" sz="8800" b="1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 to share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D4C4AD-2052-B7D1-9148-762F18BBAE4A}"/>
              </a:ext>
            </a:extLst>
          </p:cNvPr>
          <p:cNvSpPr txBox="1"/>
          <p:nvPr/>
        </p:nvSpPr>
        <p:spPr>
          <a:xfrm>
            <a:off x="7161582" y="1044937"/>
            <a:ext cx="16087721" cy="72990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400"/>
              </a:spcAft>
            </a:pPr>
            <a:r>
              <a:rPr lang="en-GB" sz="4000" b="1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Remember This</a:t>
            </a:r>
            <a:endParaRPr lang="en-US" b="1" dirty="0">
              <a:latin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04C0AC-A0A6-E564-CC32-08066A2D24F6}"/>
              </a:ext>
            </a:extLst>
          </p:cNvPr>
          <p:cNvSpPr txBox="1"/>
          <p:nvPr/>
        </p:nvSpPr>
        <p:spPr>
          <a:xfrm>
            <a:off x="7165916" y="2056578"/>
            <a:ext cx="15852596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400"/>
              </a:spcAft>
            </a:pPr>
            <a:r>
              <a:rPr lang="en-GB" sz="96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There is no right or wrong way to share information</a:t>
            </a:r>
            <a:r>
              <a:rPr lang="en-GB" sz="9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 </a:t>
            </a:r>
            <a:endParaRPr lang="en-US" sz="96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E85E5A-2C26-A13A-36BA-64F6325F0102}"/>
              </a:ext>
            </a:extLst>
          </p:cNvPr>
          <p:cNvSpPr txBox="1"/>
          <p:nvPr/>
        </p:nvSpPr>
        <p:spPr>
          <a:xfrm>
            <a:off x="7170463" y="5844357"/>
            <a:ext cx="15852596" cy="60016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400"/>
              </a:spcAft>
            </a:pPr>
            <a:r>
              <a:rPr lang="en-GB" sz="96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Share what you feel comfortable sharing and what may help others support you effectively</a:t>
            </a:r>
            <a:endParaRPr lang="en-US" sz="960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3401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E64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74C2B7F-F1CB-A6A1-BC82-FD845ED0ADC6}"/>
              </a:ext>
            </a:extLst>
          </p:cNvPr>
          <p:cNvSpPr txBox="1"/>
          <p:nvPr/>
        </p:nvSpPr>
        <p:spPr>
          <a:xfrm>
            <a:off x="842984" y="617116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b="1">
                <a:solidFill>
                  <a:srgbClr val="014757"/>
                </a:solidFill>
                <a:latin typeface="Helvetica Light"/>
              </a:rPr>
              <a:t>WHY share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2B1726-DC65-F62F-D75F-A9C6BC9A3741}"/>
              </a:ext>
            </a:extLst>
          </p:cNvPr>
          <p:cNvSpPr txBox="1"/>
          <p:nvPr/>
        </p:nvSpPr>
        <p:spPr>
          <a:xfrm>
            <a:off x="842558" y="3001806"/>
            <a:ext cx="20693906" cy="77251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To open up opportunities for increased understanding and acceptance</a:t>
            </a:r>
            <a:endParaRPr lang="en-US" dirty="0">
              <a:latin typeface="Helvetica Light"/>
            </a:endParaRP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To help your mentor understand any support needs, preferences, or challenges that may affect your placement experience, so they can support you effectively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To feel able to be yourself during placement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To build better relationships 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To improve mental health and well-being</a:t>
            </a:r>
            <a:endParaRPr lang="en-US" dirty="0"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7629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458C8DF-9348-A01F-455E-F0D2FECD1949}"/>
              </a:ext>
            </a:extLst>
          </p:cNvPr>
          <p:cNvSpPr txBox="1"/>
          <p:nvPr/>
        </p:nvSpPr>
        <p:spPr>
          <a:xfrm>
            <a:off x="997164" y="617116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b="1" dirty="0">
                <a:solidFill>
                  <a:srgbClr val="014757"/>
                </a:solidFill>
                <a:latin typeface="Helvetica Light"/>
              </a:rPr>
              <a:t>WHAT to share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806660-AAEA-2271-CD19-FBEB0992FB37}"/>
              </a:ext>
            </a:extLst>
          </p:cNvPr>
          <p:cNvSpPr txBox="1"/>
          <p:nvPr/>
        </p:nvSpPr>
        <p:spPr>
          <a:xfrm>
            <a:off x="996365" y="4735266"/>
            <a:ext cx="17236524" cy="67403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Your diagnosis (if you have one) or neurodivergent identity, if you want to</a:t>
            </a:r>
            <a:endParaRPr lang="en-US" dirty="0">
              <a:latin typeface="Helvetica Light"/>
            </a:endParaRPr>
          </a:p>
          <a:p>
            <a:endParaRPr lang="en-US" sz="48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pPr marL="685800" indent="-685800"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How your neurodivergence might affect placement</a:t>
            </a:r>
            <a:endParaRPr lang="en-US" dirty="0">
              <a:latin typeface="Helvetica Light"/>
            </a:endParaRPr>
          </a:p>
          <a:p>
            <a:endParaRPr lang="en-US" sz="48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pPr marL="685800" indent="-685800"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What situations may be challenging (for example unclear expectations, sensory overload, verbal instructions in fast paced settings, group discussions)</a:t>
            </a:r>
            <a:endParaRPr lang="en-US" dirty="0">
              <a:latin typeface="Helvetica Light"/>
            </a:endParaRP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endParaRPr lang="en-US" sz="4800" dirty="0">
              <a:solidFill>
                <a:srgbClr val="01475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49587D-3794-2559-3C30-6086EDF6266F}"/>
              </a:ext>
            </a:extLst>
          </p:cNvPr>
          <p:cNvSpPr txBox="1"/>
          <p:nvPr/>
        </p:nvSpPr>
        <p:spPr>
          <a:xfrm>
            <a:off x="997119" y="3023474"/>
            <a:ext cx="1855741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Feel free to share as much or as little as you would like: </a:t>
            </a:r>
            <a:endParaRPr lang="en-US">
              <a:solidFill>
                <a:srgbClr val="000000"/>
              </a:solidFill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81974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34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25D32-C7D7-09FF-544D-7B9270C7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24D31E2-E3B7-BB1D-EF7C-6B9FD1B4DEC7}"/>
              </a:ext>
            </a:extLst>
          </p:cNvPr>
          <p:cNvSpPr txBox="1"/>
          <p:nvPr/>
        </p:nvSpPr>
        <p:spPr>
          <a:xfrm>
            <a:off x="997164" y="617116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b="1">
                <a:solidFill>
                  <a:srgbClr val="014757"/>
                </a:solidFill>
                <a:latin typeface="Helvetica Light"/>
              </a:rPr>
              <a:t>WHAT to share</a:t>
            </a:r>
            <a:endParaRPr lang="en-US" sz="12500" b="1">
              <a:solidFill>
                <a:srgbClr val="014757"/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72A3B3-B3AD-235A-B486-95597B53C823}"/>
              </a:ext>
            </a:extLst>
          </p:cNvPr>
          <p:cNvSpPr txBox="1"/>
          <p:nvPr/>
        </p:nvSpPr>
        <p:spPr>
          <a:xfrm>
            <a:off x="996365" y="4735266"/>
            <a:ext cx="18254261" cy="600164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What helps you learn and communicate (for example written instructions, quieter spaces, predictable routines, time to process information, opportunities to ask questions, or regular feedback check-ins)</a:t>
            </a:r>
            <a:endParaRPr lang="en-US" dirty="0">
              <a:solidFill>
                <a:srgbClr val="000000"/>
              </a:solidFill>
              <a:latin typeface="Helvetica Light"/>
              <a:ea typeface="+mn-lt"/>
              <a:cs typeface="+mn-lt"/>
            </a:endParaRPr>
          </a:p>
          <a:p>
            <a:pPr marL="685800" indent="-685800">
              <a:buFont typeface="Wingdings"/>
              <a:buChar char="q"/>
            </a:pPr>
            <a:endParaRPr lang="en-US" sz="48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pPr marL="685800" indent="-685800"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What support or reasonable adjustments have helped before  (for example flexible deadlines, noise cancelling tools or structured check-ins)</a:t>
            </a:r>
            <a:endParaRPr lang="en-US" sz="4800" dirty="0">
              <a:solidFill>
                <a:srgbClr val="014757"/>
              </a:solidFill>
              <a:latin typeface="Helvetica Ligh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B83202-DF2D-D56E-E576-CD0477BF7571}"/>
              </a:ext>
            </a:extLst>
          </p:cNvPr>
          <p:cNvSpPr txBox="1"/>
          <p:nvPr/>
        </p:nvSpPr>
        <p:spPr>
          <a:xfrm>
            <a:off x="997119" y="3023474"/>
            <a:ext cx="18557418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800" b="1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Focus on your needs:</a:t>
            </a:r>
            <a:r>
              <a:rPr lang="en-US" sz="4800" b="1" dirty="0">
                <a:solidFill>
                  <a:srgbClr val="014757"/>
                </a:solidFill>
                <a:ea typeface="+mn-lt"/>
                <a:cs typeface="+mn-lt"/>
              </a:rPr>
              <a:t> 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122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C80D65-CA35-775F-9077-BEF6D569F07B}"/>
              </a:ext>
            </a:extLst>
          </p:cNvPr>
          <p:cNvSpPr txBox="1"/>
          <p:nvPr/>
        </p:nvSpPr>
        <p:spPr>
          <a:xfrm>
            <a:off x="1003133" y="3004776"/>
            <a:ext cx="4291943" cy="6888379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 algn="ctr">
              <a:spcAft>
                <a:spcPts val="4800"/>
              </a:spcAft>
            </a:pPr>
            <a:r>
              <a:rPr lang="en-US" sz="9600" b="1" dirty="0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WHO to share</a:t>
            </a:r>
          </a:p>
          <a:p>
            <a:pPr algn="ctr">
              <a:spcAft>
                <a:spcPts val="4800"/>
              </a:spcAft>
            </a:pPr>
            <a:r>
              <a:rPr lang="en-US" sz="9600" b="1" dirty="0">
                <a:solidFill>
                  <a:schemeClr val="bg1"/>
                </a:solidFill>
                <a:latin typeface="Helvetica Light"/>
                <a:ea typeface="+mn-lt"/>
                <a:cs typeface="+mn-lt"/>
              </a:rPr>
              <a:t>with</a:t>
            </a:r>
            <a:endParaRPr lang="en-US" sz="9600" dirty="0">
              <a:solidFill>
                <a:schemeClr val="bg1"/>
              </a:solidFill>
              <a:latin typeface="Helvetica Ligh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4DBFF3-A124-35EC-E3C6-BABC26847BAC}"/>
              </a:ext>
            </a:extLst>
          </p:cNvPr>
          <p:cNvSpPr txBox="1"/>
          <p:nvPr/>
        </p:nvSpPr>
        <p:spPr>
          <a:xfrm>
            <a:off x="7208836" y="2628258"/>
            <a:ext cx="16087721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400"/>
              </a:spcAft>
            </a:pPr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Depending on your placement, you may choose to speak to: </a:t>
            </a:r>
            <a:endParaRPr lang="en-US" dirty="0">
              <a:latin typeface="Helvetica Ligh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0EE312-7165-C144-9F33-4C83C0F9FA3A}"/>
              </a:ext>
            </a:extLst>
          </p:cNvPr>
          <p:cNvSpPr txBox="1"/>
          <p:nvPr/>
        </p:nvSpPr>
        <p:spPr>
          <a:xfrm>
            <a:off x="7208836" y="6056350"/>
            <a:ext cx="14024472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Your university/ college tutor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Your placement mentor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A trusted member of staff</a:t>
            </a:r>
            <a:endParaRPr lang="en-US" dirty="0"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45634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E64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6027F5A-4476-5140-DDDE-455BDA5F98D9}"/>
              </a:ext>
            </a:extLst>
          </p:cNvPr>
          <p:cNvSpPr txBox="1"/>
          <p:nvPr/>
        </p:nvSpPr>
        <p:spPr>
          <a:xfrm>
            <a:off x="1430244" y="812130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b="1">
                <a:solidFill>
                  <a:srgbClr val="014757"/>
                </a:solidFill>
                <a:latin typeface="Helvetica Light"/>
              </a:rPr>
              <a:t>WHEN to share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70B688-79CB-29B4-CFF9-E94817BCEFA2}"/>
              </a:ext>
            </a:extLst>
          </p:cNvPr>
          <p:cNvSpPr txBox="1"/>
          <p:nvPr/>
        </p:nvSpPr>
        <p:spPr>
          <a:xfrm>
            <a:off x="1427216" y="6360385"/>
            <a:ext cx="9801941" cy="429976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Before starting placement</a:t>
            </a:r>
            <a:endParaRPr lang="en-US" sz="48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During placement</a:t>
            </a:r>
            <a:r>
              <a:rPr lang="en-US" sz="48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 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During a one-to-one meeting with placement mentor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B85593-A6D1-F3DA-497A-9D0D2EC9A2B3}"/>
              </a:ext>
            </a:extLst>
          </p:cNvPr>
          <p:cNvSpPr txBox="1"/>
          <p:nvPr/>
        </p:nvSpPr>
        <p:spPr>
          <a:xfrm>
            <a:off x="1426340" y="2930073"/>
            <a:ext cx="19617323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2400"/>
              </a:spcAft>
            </a:pPr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can disclose/share your needs at any stage of your placement</a:t>
            </a:r>
            <a:endParaRPr lang="en-US" dirty="0">
              <a:latin typeface="Helvetica Light"/>
              <a:ea typeface="+mn-lt"/>
              <a:cs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0176A-83FB-1932-E8E3-692F557F6C4D}"/>
              </a:ext>
            </a:extLst>
          </p:cNvPr>
          <p:cNvSpPr txBox="1"/>
          <p:nvPr/>
        </p:nvSpPr>
        <p:spPr>
          <a:xfrm>
            <a:off x="11713908" y="6360384"/>
            <a:ext cx="11945688" cy="21852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When arranging reasonable adjustments </a:t>
            </a:r>
          </a:p>
          <a:p>
            <a:pPr marL="685800" indent="-685800">
              <a:spcAft>
                <a:spcPts val="4800"/>
              </a:spcAft>
              <a:buFont typeface="Wingdings"/>
              <a:buChar char="q"/>
            </a:pPr>
            <a:r>
              <a:rPr lang="en-US" sz="4800">
                <a:solidFill>
                  <a:srgbClr val="014757"/>
                </a:solidFill>
                <a:latin typeface="Helvetica Light"/>
              </a:rPr>
              <a:t>If difficulties arise </a:t>
            </a:r>
            <a:endParaRPr lang="en-US" sz="4800" dirty="0">
              <a:solidFill>
                <a:srgbClr val="014757"/>
              </a:solidFill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6475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5B78F-0B68-E19D-C4A1-B34AE8D4E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3FEFE0-6440-3C89-8477-9CB35FF0B06C}"/>
              </a:ext>
            </a:extLst>
          </p:cNvPr>
          <p:cNvSpPr txBox="1"/>
          <p:nvPr/>
        </p:nvSpPr>
        <p:spPr>
          <a:xfrm>
            <a:off x="1430244" y="812130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b="1">
                <a:solidFill>
                  <a:srgbClr val="014757"/>
                </a:solidFill>
                <a:latin typeface="Helvetica Light"/>
              </a:rPr>
              <a:t>WHEN to share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51302E-B904-92A1-74AD-2FC47A31F3D9}"/>
              </a:ext>
            </a:extLst>
          </p:cNvPr>
          <p:cNvSpPr txBox="1"/>
          <p:nvPr/>
        </p:nvSpPr>
        <p:spPr>
          <a:xfrm>
            <a:off x="1426340" y="3428443"/>
            <a:ext cx="20916563" cy="61863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do not have to disclose everything on the first day. </a:t>
            </a:r>
            <a:endParaRPr lang="en-US" sz="6600" dirty="0">
              <a:latin typeface="Helvetica Light"/>
            </a:endParaRPr>
          </a:p>
          <a:p>
            <a:endParaRPr lang="en-GB" sz="66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Some students may prefer to build trust first. </a:t>
            </a:r>
            <a:endParaRPr lang="en-GB" sz="6600" dirty="0">
              <a:solidFill>
                <a:srgbClr val="000000"/>
              </a:solidFill>
              <a:latin typeface="Helvetica Light"/>
              <a:ea typeface="+mn-lt"/>
              <a:cs typeface="+mn-lt"/>
            </a:endParaRPr>
          </a:p>
          <a:p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However, sharing relevant information early may make it </a:t>
            </a:r>
            <a:endParaRPr lang="en-GB" sz="6600" dirty="0">
              <a:latin typeface="Helvetica Light"/>
            </a:endParaRPr>
          </a:p>
          <a:p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easier to put support in place.</a:t>
            </a:r>
            <a:endParaRPr lang="en-GB" sz="7200" dirty="0">
              <a:latin typeface="Helvetica Light"/>
            </a:endParaRPr>
          </a:p>
          <a:p>
            <a:pPr>
              <a:spcAft>
                <a:spcPts val="2400"/>
              </a:spcAft>
            </a:pPr>
            <a:endParaRPr lang="en-GB" sz="6600" dirty="0">
              <a:solidFill>
                <a:srgbClr val="014757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0163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E64">
            <a:alpha val="2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1C4CF9F-3ED6-48D6-8CA7-EBAF02EFAF4F}"/>
              </a:ext>
            </a:extLst>
          </p:cNvPr>
          <p:cNvSpPr txBox="1"/>
          <p:nvPr/>
        </p:nvSpPr>
        <p:spPr>
          <a:xfrm>
            <a:off x="1426340" y="2739612"/>
            <a:ext cx="21326084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54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don't have to disclose everything about your neurodivergence. </a:t>
            </a:r>
          </a:p>
          <a:p>
            <a:endParaRPr lang="en-GB" sz="54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r>
              <a:rPr lang="en-GB" sz="54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can choose to share only what's relevant to your learning and work environment. </a:t>
            </a:r>
          </a:p>
          <a:p>
            <a:r>
              <a:rPr lang="en-GB" sz="54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can share verbally or in writing. You can use notes to help you.</a:t>
            </a:r>
            <a:endParaRPr lang="en-GB" sz="6600" dirty="0">
              <a:solidFill>
                <a:srgbClr val="014757"/>
              </a:solidFill>
            </a:endParaRPr>
          </a:p>
          <a:p>
            <a:pPr>
              <a:spcAft>
                <a:spcPts val="2400"/>
              </a:spcAft>
            </a:pPr>
            <a:endParaRPr lang="en-US" sz="3600" dirty="0">
              <a:solidFill>
                <a:srgbClr val="014757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E443D1-922C-41BB-9651-41312E4354A0}"/>
              </a:ext>
            </a:extLst>
          </p:cNvPr>
          <p:cNvSpPr txBox="1"/>
          <p:nvPr/>
        </p:nvSpPr>
        <p:spPr>
          <a:xfrm>
            <a:off x="1426340" y="8774949"/>
            <a:ext cx="6974373" cy="172354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b="0" i="0" u="none" strike="noStrike" baseline="0" dirty="0">
                <a:solidFill>
                  <a:srgbClr val="014757"/>
                </a:solidFill>
                <a:latin typeface="Helvetica Light"/>
              </a:rPr>
              <a:t>Examples of starting a conversation about support:</a:t>
            </a:r>
            <a:endParaRPr lang="en-US" sz="4400" dirty="0">
              <a:latin typeface="Helvetica Light"/>
            </a:endParaRPr>
          </a:p>
          <a:p>
            <a:pPr algn="ctr"/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781A49-F193-4E67-89F3-596F4B9A8C26}"/>
              </a:ext>
            </a:extLst>
          </p:cNvPr>
          <p:cNvSpPr/>
          <p:nvPr/>
        </p:nvSpPr>
        <p:spPr>
          <a:xfrm>
            <a:off x="8660051" y="7512890"/>
            <a:ext cx="15103234" cy="5632487"/>
          </a:xfrm>
          <a:prstGeom prst="roundRect">
            <a:avLst>
              <a:gd name="adj" fmla="val 460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lnSpc>
                <a:spcPts val="1500"/>
              </a:lnSpc>
            </a:pPr>
            <a:r>
              <a:rPr lang="en-US" sz="3600" b="0" i="0" u="none" strike="noStrike" baseline="0" dirty="0">
                <a:solidFill>
                  <a:srgbClr val="FFFFFF"/>
                </a:solidFill>
                <a:latin typeface="Aptos"/>
              </a:rPr>
              <a:t> </a:t>
            </a:r>
            <a:endParaRPr lang="en-US" sz="3600" dirty="0">
              <a:latin typeface="YAFdtQi73Xs_0"/>
              <a:cs typeface="Segoe U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F39C80-AC5A-4469-AA60-0028FD32C361}"/>
              </a:ext>
            </a:extLst>
          </p:cNvPr>
          <p:cNvSpPr txBox="1"/>
          <p:nvPr/>
        </p:nvSpPr>
        <p:spPr>
          <a:xfrm>
            <a:off x="8919389" y="7851620"/>
            <a:ext cx="14584557" cy="52937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Helvetica Light"/>
              </a:rPr>
              <a:t>"There is something that affects how I learn or communicate that I would like to discuss." </a:t>
            </a:r>
            <a:endParaRPr lang="en-US" sz="4000" dirty="0">
              <a:solidFill>
                <a:srgbClr val="000000"/>
              </a:solidFill>
              <a:latin typeface="Helvetica Light"/>
            </a:endParaRPr>
          </a:p>
          <a:p>
            <a:endParaRPr lang="en-US" sz="4000" dirty="0">
              <a:solidFill>
                <a:srgbClr val="000000"/>
              </a:solidFill>
              <a:latin typeface="Helvetica Light"/>
            </a:endParaRPr>
          </a:p>
          <a:p>
            <a:r>
              <a:rPr lang="en-US" sz="4000" dirty="0">
                <a:solidFill>
                  <a:srgbClr val="FFFFFF"/>
                </a:solidFill>
                <a:latin typeface="Helvetica Light"/>
              </a:rPr>
              <a:t>"I have found certain </a:t>
            </a:r>
            <a:r>
              <a:rPr lang="en-US" sz="4000" b="0" i="0" u="none" strike="noStrike" baseline="0" dirty="0">
                <a:solidFill>
                  <a:srgbClr val="FFFFFF"/>
                </a:solidFill>
                <a:latin typeface="Helvetica Light"/>
              </a:rPr>
              <a:t>support</a:t>
            </a:r>
            <a:r>
              <a:rPr lang="en-US" sz="4000" dirty="0">
                <a:solidFill>
                  <a:srgbClr val="FFFFFF"/>
                </a:solidFill>
                <a:latin typeface="Helvetica Light"/>
              </a:rPr>
              <a:t> strategies helpful in previous placements." </a:t>
            </a:r>
            <a:endParaRPr lang="en-US" sz="4000" dirty="0">
              <a:solidFill>
                <a:srgbClr val="000000"/>
              </a:solidFill>
              <a:latin typeface="Helvetica Light"/>
            </a:endParaRPr>
          </a:p>
          <a:p>
            <a:endParaRPr lang="en-US" sz="4000" dirty="0">
              <a:solidFill>
                <a:srgbClr val="000000"/>
              </a:solidFill>
              <a:latin typeface="Helvetica Light"/>
            </a:endParaRPr>
          </a:p>
          <a:p>
            <a:r>
              <a:rPr lang="en-US" sz="4000" dirty="0">
                <a:solidFill>
                  <a:srgbClr val="FFFFFF"/>
                </a:solidFill>
                <a:latin typeface="Helvetica Light"/>
              </a:rPr>
              <a:t>"I would like to discuss whether any adjustments might help me during placement.</a:t>
            </a:r>
            <a:r>
              <a:rPr lang="en-US" sz="4000" dirty="0">
                <a:solidFill>
                  <a:srgbClr val="FFFFFF"/>
                </a:solidFill>
                <a:latin typeface="Helvetica Light"/>
                <a:cs typeface="Segoe UI"/>
              </a:rPr>
              <a:t>" </a:t>
            </a:r>
            <a:endParaRPr lang="en-US" sz="4000" dirty="0">
              <a:latin typeface="Helvetica Light"/>
            </a:endParaRPr>
          </a:p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57ABB5-6F11-43DE-8893-9F8D370E5B8C}"/>
              </a:ext>
            </a:extLst>
          </p:cNvPr>
          <p:cNvSpPr txBox="1"/>
          <p:nvPr/>
        </p:nvSpPr>
        <p:spPr>
          <a:xfrm>
            <a:off x="1430244" y="812130"/>
            <a:ext cx="12192000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b="1" dirty="0">
                <a:solidFill>
                  <a:srgbClr val="014757"/>
                </a:solidFill>
                <a:latin typeface="Helvetica Light"/>
              </a:rPr>
              <a:t>HOW to share</a:t>
            </a:r>
          </a:p>
        </p:txBody>
      </p:sp>
    </p:spTree>
    <p:extLst>
      <p:ext uri="{BB962C8B-B14F-4D97-AF65-F5344CB8AC3E}">
        <p14:creationId xmlns:p14="http://schemas.microsoft.com/office/powerpoint/2010/main" val="428914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8EB70-AE25-18E8-199F-6E7FC4487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BDDFF32-8B2A-FDC0-87C0-F419D81C83EE}"/>
              </a:ext>
            </a:extLst>
          </p:cNvPr>
          <p:cNvSpPr txBox="1"/>
          <p:nvPr/>
        </p:nvSpPr>
        <p:spPr>
          <a:xfrm>
            <a:off x="9374" y="5416683"/>
            <a:ext cx="6307153" cy="1717733"/>
          </a:xfrm>
          <a:prstGeom prst="rect">
            <a:avLst/>
          </a:prstGeom>
          <a:noFill/>
          <a:ln>
            <a:noFill/>
          </a:ln>
        </p:spPr>
        <p:txBody>
          <a:bodyPr wrap="square" lIns="180000" tIns="180000" rIns="180000" bIns="18000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8800" b="1" dirty="0">
                <a:solidFill>
                  <a:schemeClr val="bg1"/>
                </a:solidFill>
                <a:latin typeface="Helvetica Light"/>
              </a:rPr>
              <a:t>Reme</a:t>
            </a:r>
            <a:r>
              <a:rPr lang="en-US" sz="8800" b="1">
                <a:solidFill>
                  <a:schemeClr val="bg1"/>
                </a:solidFill>
                <a:latin typeface="Helvetica Light"/>
              </a:rPr>
              <a:t>mber</a:t>
            </a:r>
            <a:endParaRPr lang="en-US" sz="8800" b="1" dirty="0">
              <a:solidFill>
                <a:schemeClr val="bg1"/>
              </a:solidFill>
              <a:latin typeface="Helvetica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9076D2-62CF-2170-C8B5-46F8DEE54450}"/>
              </a:ext>
            </a:extLst>
          </p:cNvPr>
          <p:cNvSpPr txBox="1"/>
          <p:nvPr/>
        </p:nvSpPr>
        <p:spPr>
          <a:xfrm>
            <a:off x="7260708" y="3041492"/>
            <a:ext cx="15742468" cy="71096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143000" indent="-1143000">
              <a:spcAft>
                <a:spcPts val="2400"/>
              </a:spcAft>
              <a:buFont typeface="Wingdings"/>
              <a:buChar char="v"/>
            </a:pPr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Disclosure is your choice</a:t>
            </a:r>
            <a:endParaRPr lang="en-US" sz="6600" dirty="0">
              <a:latin typeface="Helvetica Light"/>
            </a:endParaRPr>
          </a:p>
          <a:p>
            <a:pPr marL="1143000" indent="-1143000">
              <a:spcAft>
                <a:spcPts val="2400"/>
              </a:spcAft>
              <a:buFont typeface="Wingdings"/>
              <a:buChar char="v"/>
            </a:pPr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decide what to share</a:t>
            </a:r>
            <a:r>
              <a:rPr lang="en-GB" sz="6600" dirty="0">
                <a:solidFill>
                  <a:srgbClr val="014757"/>
                </a:solidFill>
                <a:latin typeface="Helvetica Light"/>
              </a:rPr>
              <a:t> </a:t>
            </a:r>
            <a:endParaRPr lang="en-GB" sz="6600" dirty="0">
              <a:latin typeface="Helvetica Light"/>
            </a:endParaRPr>
          </a:p>
          <a:p>
            <a:pPr marL="1143000" indent="-1143000">
              <a:spcAft>
                <a:spcPts val="2400"/>
              </a:spcAft>
              <a:buFont typeface="Wingdings"/>
              <a:buChar char="v"/>
            </a:pPr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can share information at any stage of placement</a:t>
            </a:r>
            <a:endParaRPr lang="en-GB" sz="6600" dirty="0">
              <a:latin typeface="Helvetica Light"/>
            </a:endParaRPr>
          </a:p>
          <a:p>
            <a:pPr marL="1143000" indent="-1143000">
              <a:spcAft>
                <a:spcPts val="2400"/>
              </a:spcAft>
              <a:buFont typeface="Wingdings"/>
              <a:buChar char="v"/>
            </a:pPr>
            <a:r>
              <a:rPr lang="en-GB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You do not need to have or to share a diagnosis to discuss support needs</a:t>
            </a:r>
            <a:endParaRPr lang="en-GB" sz="6600" b="1" dirty="0"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89454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BCEC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25D32-C7D7-09FF-544D-7B9270C7C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7B43C5-1EA7-4E3E-9A00-6B30C36BE529}"/>
              </a:ext>
            </a:extLst>
          </p:cNvPr>
          <p:cNvSpPr txBox="1"/>
          <p:nvPr/>
        </p:nvSpPr>
        <p:spPr>
          <a:xfrm>
            <a:off x="1430244" y="812130"/>
            <a:ext cx="16111374" cy="304698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4800"/>
              </a:spcAft>
            </a:pPr>
            <a:r>
              <a:rPr lang="en-US" sz="9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Toolkit resources to consider to prepare for conversation:</a:t>
            </a:r>
            <a:r>
              <a:rPr lang="en-US" sz="9600" dirty="0">
                <a:solidFill>
                  <a:srgbClr val="014757"/>
                </a:solidFill>
                <a:ea typeface="+mn-lt"/>
                <a:cs typeface="+mn-lt"/>
              </a:rPr>
              <a:t>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290405-E003-415D-9E5F-9EA3F3AE746E}"/>
              </a:ext>
            </a:extLst>
          </p:cNvPr>
          <p:cNvSpPr txBox="1"/>
          <p:nvPr/>
        </p:nvSpPr>
        <p:spPr>
          <a:xfrm>
            <a:off x="1430244" y="5463362"/>
            <a:ext cx="20282274" cy="517064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Refer to dialogue prompts resource with ready-made questions </a:t>
            </a:r>
            <a:endParaRPr lang="en-US" sz="6600" dirty="0">
              <a:latin typeface="Helvetica Light"/>
            </a:endParaRPr>
          </a:p>
          <a:p>
            <a:endParaRPr lang="en-US" sz="6600" dirty="0">
              <a:solidFill>
                <a:srgbClr val="014757"/>
              </a:solidFill>
              <a:latin typeface="Helvetica Light"/>
              <a:ea typeface="+mn-lt"/>
              <a:cs typeface="+mn-lt"/>
            </a:endParaRPr>
          </a:p>
          <a:p>
            <a:r>
              <a:rPr lang="en-US" sz="6600" dirty="0">
                <a:solidFill>
                  <a:srgbClr val="014757"/>
                </a:solidFill>
                <a:latin typeface="Helvetica Light"/>
                <a:ea typeface="+mn-lt"/>
                <a:cs typeface="+mn-lt"/>
              </a:rPr>
              <a:t>Refer to reflective forms to help identify your support needs </a:t>
            </a:r>
            <a:endParaRPr lang="en-US" sz="6600" dirty="0">
              <a:latin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4177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65E62113DB9C49BDE5FD185648F2A3" ma:contentTypeVersion="17" ma:contentTypeDescription="Create a new document." ma:contentTypeScope="" ma:versionID="7ed05fe22b5c66de969cf62ef6639b98">
  <xsd:schema xmlns:xsd="http://www.w3.org/2001/XMLSchema" xmlns:xs="http://www.w3.org/2001/XMLSchema" xmlns:p="http://schemas.microsoft.com/office/2006/metadata/properties" xmlns:ns1="http://schemas.microsoft.com/sharepoint/v3" xmlns:ns2="6f7a441f-6cad-4c7b-8a63-2a5021e4756c" xmlns:ns3="b47fb1cc-2ce4-4554-b59e-4bcc810b85eb" targetNamespace="http://schemas.microsoft.com/office/2006/metadata/properties" ma:root="true" ma:fieldsID="0592d431cb21a5c2622dcd8ada2fa454" ns1:_="" ns2:_="" ns3:_="">
    <xsd:import namespace="http://schemas.microsoft.com/sharepoint/v3"/>
    <xsd:import namespace="6f7a441f-6cad-4c7b-8a63-2a5021e4756c"/>
    <xsd:import namespace="b47fb1cc-2ce4-4554-b59e-4bcc810b85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7a441f-6cad-4c7b-8a63-2a5021e475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b007fe07-1463-45af-bec5-3880e262d4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fb1cc-2ce4-4554-b59e-4bcc810b85e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3c95c27-d7e7-469a-b7db-357d3d48080f}" ma:internalName="TaxCatchAll" ma:showField="CatchAllData" ma:web="b47fb1cc-2ce4-4554-b59e-4bcc810b85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f7a441f-6cad-4c7b-8a63-2a5021e4756c">
      <Terms xmlns="http://schemas.microsoft.com/office/infopath/2007/PartnerControls"/>
    </lcf76f155ced4ddcb4097134ff3c332f>
    <TaxCatchAll xmlns="b47fb1cc-2ce4-4554-b59e-4bcc810b85eb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472EBFA-EC5D-46BF-9D70-2DEFF190E3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f7a441f-6cad-4c7b-8a63-2a5021e4756c"/>
    <ds:schemaRef ds:uri="b47fb1cc-2ce4-4554-b59e-4bcc810b85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DAE7167-6248-49EA-9244-05611ED986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D202824-E3DE-46AB-8AFE-BBB08E476EF6}">
  <ds:schemaRefs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e6e8a216-f0f7-41d1-b13c-ba4148d8d873"/>
    <ds:schemaRef ds:uri="10ef0b88-2698-4fdf-86f5-7f6a4d247be2"/>
    <ds:schemaRef ds:uri="http://www.w3.org/XML/1998/namespace"/>
    <ds:schemaRef ds:uri="6f7a441f-6cad-4c7b-8a63-2a5021e4756c"/>
    <ds:schemaRef ds:uri="b47fb1cc-2ce4-4554-b59e-4bcc810b85eb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484</Words>
  <Application>Microsoft Office PowerPoint</Application>
  <PresentationFormat>Custom</PresentationFormat>
  <Paragraphs>67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 Ford</dc:creator>
  <cp:lastModifiedBy>Hendry, Faye</cp:lastModifiedBy>
  <cp:revision>602</cp:revision>
  <dcterms:created xsi:type="dcterms:W3CDTF">2024-09-19T06:59:40Z</dcterms:created>
  <dcterms:modified xsi:type="dcterms:W3CDTF">2026-09-15T10:46:25Z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0x0101009F65E62113DB9C49BDE5FD185648F2A3</vt:lpwstr>
  </property>
  <property fmtid="{D5CDD505-2E9C-101B-9397-08002B2CF9AE}" pid="3" name="MediaServiceImageTags">
    <vt:lpwstr/>
  </property>
</Properties>
</file>